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Libre Baskerville" panose="02000000000000000000" pitchFamily="34" charset="0"/>
      <p:bold r:id="rId18"/>
    </p:embeddedFont>
    <p:embeddedFont>
      <p:font typeface="Libre Baskerville" panose="02000000000000000000" pitchFamily="34" charset="-122"/>
      <p:bold r:id="rId19"/>
    </p:embeddedFont>
    <p:embeddedFont>
      <p:font typeface="Libre Baskerville" panose="02000000000000000000" pitchFamily="34" charset="-120"/>
      <p:bold r:id="rId20"/>
    </p:embeddedFont>
    <p:embeddedFont>
      <p:font typeface="DM Sans" pitchFamily="34" charset="0"/>
      <p:bold r:id="rId21"/>
    </p:embeddedFont>
    <p:embeddedFont>
      <p:font typeface="DM Sans" pitchFamily="34" charset="-122"/>
      <p:bold r:id="rId22"/>
    </p:embeddedFont>
    <p:embeddedFont>
      <p:font typeface="DM Sans" pitchFamily="34" charset="-120"/>
      <p:bold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95631308" name="SUPER GAMING YT" initials="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Comprehensive Real Mart Data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the comprehensive data analysis of Real Mart's sales patterns, customer behavior, and store performance metrics to uncover insights and drive strategic growth.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Box 7"/>
          <p:cNvSpPr txBox="1"/>
          <p:nvPr/>
        </p:nvSpPr>
        <p:spPr>
          <a:xfrm>
            <a:off x="4606290" y="6180455"/>
            <a:ext cx="2950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BY</a:t>
            </a:r>
            <a:endParaRPr lang="en-US"/>
          </a:p>
          <a:p>
            <a:r>
              <a:rPr lang="en-US"/>
              <a:t>B.YAGNESH[192224177]</a:t>
            </a:r>
            <a:endParaRPr lang="en-US"/>
          </a:p>
          <a:p>
            <a:r>
              <a:rPr lang="en-US"/>
              <a:t>Y.MOUNIKA[192224221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964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Conclusion and Key Recommendations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25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2979" y="3027521"/>
            <a:ext cx="151805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2511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Continuous Data Monitoring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87259"/>
            <a:ext cx="2927747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Maintain a regular cadence of data analysis and reporting to stay ahead of market trends and customer preferences.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25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5843" y="3027521"/>
            <a:ext cx="209550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2511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Collaborative Decision Making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87259"/>
            <a:ext cx="292774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Encourage cross-functional teams to leverage data insights and work together to drive strategic initiatives.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837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4166" y="6168747"/>
            <a:ext cx="209550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8373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Agile Adaptability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74155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Remain flexible and responsive to rapidly changing market conditions, adjusting strategies and tactics accordingly.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237940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Understanding Real Mart's Business Model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80202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Diverse Product Offerings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 Mart caters to a wide range of customer needs with its expansive inventory of merchandise across various categories.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350758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Omnichannel Approach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can shop in-store, online, or through mobile apps, providing a seamless and convenient shopping experience.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Loyalty Program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 Mart's loyalty program rewards customers for their patronage, driving repeat business and data-driven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838676"/>
            <a:ext cx="7703106" cy="12863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Analyzing Sales Trends and Patterns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1017746" y="2433757"/>
            <a:ext cx="22860" cy="4957048"/>
          </a:xfrm>
          <a:prstGeom prst="roundRect">
            <a:avLst>
              <a:gd name="adj" fmla="val 378194"/>
            </a:avLst>
          </a:prstGeom>
          <a:solidFill>
            <a:srgbClr val="DDD3BA"/>
          </a:solidFill>
        </p:spPr>
      </p:sp>
      <p:sp>
        <p:nvSpPr>
          <p:cNvPr id="5" name="Shape 2"/>
          <p:cNvSpPr/>
          <p:nvPr/>
        </p:nvSpPr>
        <p:spPr>
          <a:xfrm>
            <a:off x="1237833" y="2885242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DDD3BA"/>
          </a:solidFill>
        </p:spPr>
      </p:sp>
      <p:sp>
        <p:nvSpPr>
          <p:cNvPr id="6" name="Shape 3"/>
          <p:cNvSpPr/>
          <p:nvPr/>
        </p:nvSpPr>
        <p:spPr>
          <a:xfrm>
            <a:off x="797659" y="2665214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60299" y="2742367"/>
            <a:ext cx="137755" cy="3087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161223" y="2639497"/>
            <a:ext cx="2842855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Seasonal Fluctuations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161223" y="3084552"/>
            <a:ext cx="6262330" cy="6586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peaks and dips in sales throughout the year, allowing for proactive inventory management and marketing strategies.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37833" y="4606171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DDD3BA"/>
          </a:solidFill>
        </p:spPr>
      </p:sp>
      <p:sp>
        <p:nvSpPr>
          <p:cNvPr id="11" name="Shape 8"/>
          <p:cNvSpPr/>
          <p:nvPr/>
        </p:nvSpPr>
        <p:spPr>
          <a:xfrm>
            <a:off x="797659" y="4386143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33986" y="4463296"/>
            <a:ext cx="190262" cy="3087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161223" y="4360426"/>
            <a:ext cx="3006209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Year-over-Year Growth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161223" y="4805482"/>
            <a:ext cx="6262330" cy="6586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long-term sales trends to understand the company's overall growth trajectory and adapt accordingly.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37833" y="6327100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DDD3BA"/>
          </a:solidFill>
        </p:spPr>
      </p:sp>
      <p:sp>
        <p:nvSpPr>
          <p:cNvPr id="16" name="Shape 13"/>
          <p:cNvSpPr/>
          <p:nvPr/>
        </p:nvSpPr>
        <p:spPr>
          <a:xfrm>
            <a:off x="797659" y="6107073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33986" y="6184225"/>
            <a:ext cx="190262" cy="3087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161223" y="6081355"/>
            <a:ext cx="2573060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Regional Variations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161223" y="6526411"/>
            <a:ext cx="6262330" cy="6586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Examine sales data across different store locations to uncover regional preferences and optimize store-level operations.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993" y="1082040"/>
            <a:ext cx="7730014" cy="12625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Identifying High-Performing Product Categories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6993" y="2647593"/>
            <a:ext cx="3764042" cy="2148959"/>
          </a:xfrm>
          <a:prstGeom prst="roundRect">
            <a:avLst>
              <a:gd name="adj" fmla="val 394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16543" y="2857143"/>
            <a:ext cx="3106698" cy="315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Apparel and Accessories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16543" y="3293983"/>
            <a:ext cx="3344942" cy="12930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Clothing, shoes, and related items consistently drive strong sales, indicating customer demand in this category.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2965" y="2647593"/>
            <a:ext cx="3764042" cy="2148959"/>
          </a:xfrm>
          <a:prstGeom prst="roundRect">
            <a:avLst>
              <a:gd name="adj" fmla="val 394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82515" y="2857143"/>
            <a:ext cx="3131939" cy="315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Home Goods and Decor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882515" y="3293983"/>
            <a:ext cx="3344942" cy="9697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Furniture, kitchen items, and home furnishings are also among the top-performing product categories.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06993" y="4998482"/>
            <a:ext cx="3764042" cy="2148959"/>
          </a:xfrm>
          <a:prstGeom prst="roundRect">
            <a:avLst>
              <a:gd name="adj" fmla="val 394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16543" y="5208032"/>
            <a:ext cx="3096697" cy="315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Electronics and Gadgets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16543" y="5644872"/>
            <a:ext cx="3344942" cy="12930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Consumer electronics, smart devices, and technology-related products enjoy high sales and customer interest.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4672965" y="4998482"/>
            <a:ext cx="3764042" cy="2148959"/>
          </a:xfrm>
          <a:prstGeom prst="roundRect">
            <a:avLst>
              <a:gd name="adj" fmla="val 394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882515" y="5208032"/>
            <a:ext cx="2581751" cy="315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Sports and Outdoor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4882515" y="5644872"/>
            <a:ext cx="3344942" cy="12930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Sporting goods, fitness equipment, and outdoor gear cater to active customers and contribute significantly to overall sales.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846" y="939641"/>
            <a:ext cx="7723108" cy="12684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Evaluating Customer Demographics and Behavior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6846" y="2740938"/>
            <a:ext cx="456724" cy="456724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57223" y="2817019"/>
            <a:ext cx="135850" cy="3044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856452" y="2740938"/>
            <a:ext cx="2537460" cy="317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Age and Lifestage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856452" y="3179683"/>
            <a:ext cx="3100507" cy="12992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 the age distribution of customers and how their shopping preferences vary across different lifestages.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9841" y="2740938"/>
            <a:ext cx="456724" cy="456724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94382" y="2817019"/>
            <a:ext cx="187643" cy="3044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0819448" y="2740938"/>
            <a:ext cx="3100507" cy="6341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Income and Spending Patterns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819448" y="3496747"/>
            <a:ext cx="3100507" cy="12992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customer income levels and their impact on purchasing decisions, helping to optimize pricing and promotions.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96846" y="5227201"/>
            <a:ext cx="456724" cy="456724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31387" y="5303282"/>
            <a:ext cx="187643" cy="3044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6856452" y="5227201"/>
            <a:ext cx="2689027" cy="317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Channel Preferences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856452" y="5665946"/>
            <a:ext cx="3100507" cy="16240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customer preferences for in-store, online, or mobile shopping, and adapt the omnichannel experience accordingly.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0159841" y="5227201"/>
            <a:ext cx="456724" cy="456724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99144" y="5303282"/>
            <a:ext cx="178118" cy="3044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0819448" y="5227201"/>
            <a:ext cx="2893457" cy="317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Loyalty and Retention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0819448" y="5665946"/>
            <a:ext cx="3100507" cy="12992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Evaluate the effectiveness of the loyalty program in driving repeat business and long-term customer relationships.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449" y="741164"/>
            <a:ext cx="7673102" cy="13132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Assessing Store-Level Performance Metrics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5449" y="2369582"/>
            <a:ext cx="7673102" cy="5118735"/>
          </a:xfrm>
          <a:prstGeom prst="roundRect">
            <a:avLst>
              <a:gd name="adj" fmla="val 172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3069" y="2377202"/>
            <a:ext cx="7657862" cy="127587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953095" y="2510790"/>
            <a:ext cx="3405068" cy="3362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 Revenue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85836" y="2510790"/>
            <a:ext cx="3405068" cy="1008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 monthly and annual sales figures to identify high-performing and underperforming stores.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3069" y="3653076"/>
            <a:ext cx="7657862" cy="1275874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953095" y="3786664"/>
            <a:ext cx="3405068" cy="3362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 Traffic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785836" y="3786664"/>
            <a:ext cx="3405068" cy="1008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 in-store customer traffic and conversion rates to optimize staffing and layout.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3069" y="4928949"/>
            <a:ext cx="7657862" cy="127587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953095" y="5062537"/>
            <a:ext cx="3405068" cy="3362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Inventory Turnover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785836" y="5062537"/>
            <a:ext cx="3405068" cy="1008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inventory levels and stock replenishment to ensure optimal product availability.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43069" y="6204823"/>
            <a:ext cx="7657862" cy="1275874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953095" y="6338411"/>
            <a:ext cx="3405068" cy="3362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Satisfaction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4785836" y="6338411"/>
            <a:ext cx="3405068" cy="1008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Gather feedback and ratings to enhance the in-store experience and address customer pain points.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991" y="849154"/>
            <a:ext cx="7770019" cy="12268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Uncovering Insights from Loyalty Program Data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91" y="2370296"/>
            <a:ext cx="490657" cy="4906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6991" y="3057168"/>
            <a:ext cx="2453640" cy="3067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Purchase Behavior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86991" y="3481626"/>
            <a:ext cx="3737848" cy="9422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customer purchase patterns, including frequency, average basket size, and preferred product categories.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161" y="2370296"/>
            <a:ext cx="490657" cy="4906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9161" y="3057168"/>
            <a:ext cx="3608665" cy="3067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Promotional Responsiveness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719161" y="3481626"/>
            <a:ext cx="3737848" cy="9422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 how customers respond to various promotional offers and discounts to optimize marketing strategies.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91" y="5012650"/>
            <a:ext cx="490657" cy="4906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6991" y="5699522"/>
            <a:ext cx="2597706" cy="3067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Loyalty Engagement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86991" y="6123980"/>
            <a:ext cx="3737848" cy="9422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Evaluate customer engagement with the loyalty program, including enrollment, redemption, and referrals.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161" y="5012650"/>
            <a:ext cx="490657" cy="49065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19161" y="5699522"/>
            <a:ext cx="2490073" cy="3067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Customer Feedback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4719161" y="6123980"/>
            <a:ext cx="3737848" cy="12563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 customer reviews, ratings, and surveys to identify areas for improvement and enhance the overall experience.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703" y="560784"/>
            <a:ext cx="7717393" cy="19109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Optimizing Inventory Management and Supply Chain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703" y="2777371"/>
            <a:ext cx="1019056" cy="16304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24393" y="2981087"/>
            <a:ext cx="2701647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Demand Forecasting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24393" y="3421856"/>
            <a:ext cx="6392704" cy="652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sales data and customer insights to accurately predict future demand and guide inventory planning.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703" y="4407813"/>
            <a:ext cx="1019056" cy="16304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393" y="4611529"/>
            <a:ext cx="3518892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Automated Replenishment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24393" y="5052298"/>
            <a:ext cx="6392704" cy="652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systems to automatically reorder products based on stock levels and expected sales, reducing stockouts.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703" y="6038255"/>
            <a:ext cx="1019056" cy="16304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4393" y="6241971"/>
            <a:ext cx="3611404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Supply Chain Optimization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24393" y="6682740"/>
            <a:ext cx="6392704" cy="652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logistics and distribution to identify opportunities for efficiency improvements and cost savings.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Leveraging Data-Driven Strategies for Growth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5928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customer data to create personalized marketing campaigns that resonate with different customer segments.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371784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Assortment Optimization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Adjust product mix and inventory levels based on sales performance and customer preferences.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347138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Store Network Planning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optimal locations for new store openings or closures based on market analysis and customer data.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4648</Words>
  <Application>WPS Presentation</Application>
  <PresentationFormat>On-screen Show (16:9)</PresentationFormat>
  <Paragraphs>170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SimSun</vt:lpstr>
      <vt:lpstr>Wingdings</vt:lpstr>
      <vt:lpstr>Libre Baskerville</vt:lpstr>
      <vt:lpstr>Libre Baskerville</vt:lpstr>
      <vt:lpstr>Libre Baskerville</vt:lpstr>
      <vt:lpstr>DM Sans</vt:lpstr>
      <vt:lpstr>DM Sans</vt:lpstr>
      <vt:lpstr>DM Sans</vt:lpstr>
      <vt:lpstr>DM Sans Bold</vt:lpstr>
      <vt:lpstr>Segoe Print</vt:lpstr>
      <vt:lpstr>DM Sans Bold</vt:lpstr>
      <vt:lpstr>DM Sans Bold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SUPER GAMING YT</cp:lastModifiedBy>
  <cp:revision>2</cp:revision>
  <dcterms:created xsi:type="dcterms:W3CDTF">2024-11-25T08:38:00Z</dcterms:created>
  <dcterms:modified xsi:type="dcterms:W3CDTF">2024-11-25T06:56:13Z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6B4AD7EA6C9E4D18AAF045128F6DF4B7_13</vt:lpwstr>
  </property>
  <property fmtid="{D5CDD505-2E9C-101B-9397-08002B2CF9AE}" pid="3" name="KSOProductBuildVer">
    <vt:lpwstr>1033-12.2.0.18911</vt:lpwstr>
  </property>
</Properties>
</file>